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8" r:id="rId5"/>
    <p:sldId id="259" r:id="rId6"/>
    <p:sldId id="313" r:id="rId7"/>
    <p:sldId id="314" r:id="rId8"/>
    <p:sldId id="315" r:id="rId9"/>
    <p:sldId id="317" r:id="rId10"/>
    <p:sldId id="319" r:id="rId11"/>
  </p:sldIdLst>
  <p:sldSz cx="9144000" cy="5143500"/>
  <p:notesSz cx="6858000" cy="9144000"/>
  <p:embeddedFontLst>
    <p:embeddedFont>
      <p:font typeface="Roboto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Xiaolin Qi" initials="" lastIdx="1" clrIdx="0"/>
  <p:cmAuthor id="1" name="Richard Lee" initials="" lastIdx="1" clrIdx="1"/>
  <p:cmAuthor id="2" name="Darren Cui" initials="" lastIdx="5" clrIdx="2"/>
  <p:cmAuthor id="3" name="Jack Sun" initials="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æ·±è²æ ·å¼ 1 - å¼ºè°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7B4128C-D0A3-4DF6-8F39-B6D975EC698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false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commentAuthors" Target="commentAuthors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false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true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false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false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true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9cab617df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false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9cab617df_0_0:notes"/>
          <p:cNvSpPr txBox="true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9cab617df_0_1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false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9cab617df_0_17:notes"/>
          <p:cNvSpPr txBox="true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9cab617df_0_1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false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9cab617df_0_17:notes"/>
          <p:cNvSpPr txBox="true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9cab617df_0_1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false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9cab617df_0_17:notes"/>
          <p:cNvSpPr txBox="true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9cab617df_0_1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false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9cab617df_0_17:notes"/>
          <p:cNvSpPr txBox="true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b9cab617df_0_1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false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b9cab617df_0_17:notes"/>
          <p:cNvSpPr txBox="true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b9cab617df_0_0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false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b9cab617df_0_0:notes"/>
          <p:cNvSpPr txBox="true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true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false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true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true"/>
          <p:nvPr>
            <p:ph type="title" hasCustomPrompt="tru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false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true"/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true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true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true"/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true"/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true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fals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true"/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true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8" name="Google Shape;38;p9"/>
          <p:cNvSpPr txBox="true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false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true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true"/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true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false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true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false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true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false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9" name="Google Shape;9;p1"/>
          <p:cNvPicPr preferRelativeResize="false"/>
          <p:nvPr/>
        </p:nvPicPr>
        <p:blipFill>
          <a:blip r:embed="rId12"/>
          <a:stretch>
            <a:fillRect/>
          </a:stretch>
        </p:blipFill>
        <p:spPr>
          <a:xfrm>
            <a:off x="7471815" y="90490"/>
            <a:ext cx="1581701" cy="44865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3.xml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true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false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openDRIVE Map Generation</a:t>
            </a:r>
            <a:endParaRPr lang="en-US" altLang="en-GB"/>
          </a:p>
        </p:txBody>
      </p:sp>
      <p:sp>
        <p:nvSpPr>
          <p:cNvPr id="56" name="Google Shape;56;p13"/>
          <p:cNvSpPr txBox="true"/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Share: Lingtong Zhang</a:t>
            </a:r>
            <a:endParaRPr lang="en-US" altLang="en-GB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Outline</a:t>
            </a:r>
            <a:endParaRPr lang="en-GB"/>
          </a:p>
        </p:txBody>
      </p:sp>
      <p:sp>
        <p:nvSpPr>
          <p:cNvPr id="3" name="Google Shape;67;p15"/>
          <p:cNvSpPr txBox="true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" altLang="en-US" b="1">
                <a:solidFill>
                  <a:srgbClr val="666666"/>
                </a:solidFill>
              </a:rPr>
              <a:t>JsonFile of ODM map</a:t>
            </a:r>
            <a:endParaRPr>
              <a:solidFill>
                <a:srgbClr val="666666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" altLang="en-US" b="1"/>
              <a:t>JsonFile of Scenario</a:t>
            </a:r>
            <a:endParaRPr lang="en-US" alt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"/>
              <a:t>Overview</a:t>
            </a:r>
            <a:endParaRPr lang=""/>
          </a:p>
        </p:txBody>
      </p:sp>
      <p:graphicFrame>
        <p:nvGraphicFramePr>
          <p:cNvPr id="74" name="Google Shape;74;p16"/>
          <p:cNvGraphicFramePr/>
          <p:nvPr/>
        </p:nvGraphicFramePr>
        <p:xfrm>
          <a:off x="409575" y="982980"/>
          <a:ext cx="3565525" cy="2651760"/>
        </p:xfrm>
        <a:graphic>
          <a:graphicData uri="http://schemas.openxmlformats.org/drawingml/2006/table">
            <a:tbl>
              <a:tblPr>
                <a:noFill/>
                <a:tableStyleId>{57B4128C-D0A3-4DF6-8F39-B6D975EC6985}</a:tableStyleId>
              </a:tblPr>
              <a:tblGrid>
                <a:gridCol w="984250"/>
                <a:gridCol w="2581275"/>
              </a:tblGrid>
              <a:tr h="39624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GB" b="1"/>
                        <a:t>Items</a:t>
                      </a:r>
                      <a:endParaRPr lang="en-US" altLang="en-GB"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b="1"/>
                        <a:t>Instructions</a:t>
                      </a:r>
                      <a:endParaRPr lang="" altLang="en-US"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</a:tr>
              <a:tr h="4876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Prefix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Name of Functional Scenario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  <a:tr h="4876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Desciption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Map Name of Logical Scenario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  <a:tr h="6400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Junctions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Supported Junction type</a:t>
                      </a: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(PS: “T”-Intersection is also included)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  <a:tr h="64008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Maps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Details of Road Map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5" name="Text Box 4"/>
          <p:cNvSpPr txBox="true"/>
          <p:nvPr/>
        </p:nvSpPr>
        <p:spPr>
          <a:xfrm>
            <a:off x="5154295" y="113665"/>
            <a:ext cx="3198495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800"/>
              <a:t>{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prefix</a:t>
            </a:r>
            <a:r>
              <a:rPr lang="en-US" sz="800"/>
              <a:t>":"lk",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description</a:t>
            </a:r>
            <a:r>
              <a:rPr lang="en-US" sz="800"/>
              <a:t>":"constant_r700",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junctions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"Merge",</a:t>
            </a:r>
            <a:endParaRPr lang="en-US" sz="800"/>
          </a:p>
          <a:p>
            <a:pPr algn="l"/>
            <a:r>
              <a:rPr lang="en-US" sz="800"/>
              <a:t>        "Split",</a:t>
            </a:r>
            <a:endParaRPr lang="en-US" sz="800"/>
          </a:p>
          <a:p>
            <a:pPr algn="l"/>
            <a:r>
              <a:rPr lang="en-US" sz="800"/>
              <a:t>        "Intersection"</a:t>
            </a:r>
            <a:endParaRPr lang="en-US" sz="800"/>
          </a:p>
          <a:p>
            <a:pPr algn="l"/>
            <a:r>
              <a:rPr lang="en-US" sz="800"/>
              <a:t>    ],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maps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{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type</a:t>
            </a:r>
            <a:r>
              <a:rPr lang="en-US" sz="800"/>
              <a:t>":"</a:t>
            </a:r>
            <a:r>
              <a:rPr lang="en-US" sz="800">
                <a:solidFill>
                  <a:srgbClr val="FF0000"/>
                </a:solidFill>
              </a:rPr>
              <a:t>non_connector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id</a:t>
            </a:r>
            <a:r>
              <a:rPr lang="en-US" sz="800"/>
              <a:t>":</a:t>
            </a:r>
            <a:r>
              <a:rPr lang="en-US" sz="800">
                <a:solidFill>
                  <a:srgbClr val="FF0000"/>
                </a:solidFill>
              </a:rPr>
              <a:t>0,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direction</a:t>
            </a:r>
            <a:r>
              <a:rPr lang="en-US" sz="800"/>
              <a:t>":"</a:t>
            </a:r>
            <a:r>
              <a:rPr lang="en-US" sz="800">
                <a:solidFill>
                  <a:srgbClr val="FF0000"/>
                </a:solidFill>
              </a:rPr>
              <a:t>Uni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links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{</a:t>
            </a:r>
            <a:endParaRPr lang="en-US" sz="800"/>
          </a:p>
          <a:p>
            <a:pPr algn="l"/>
            <a:r>
              <a:rPr lang="en-US" sz="800"/>
              <a:t>                    "parent":"</a:t>
            </a:r>
            <a:r>
              <a:rPr lang="en-US" sz="800">
                <a:solidFill>
                  <a:srgbClr val="FF0000"/>
                </a:solidFill>
              </a:rPr>
              <a:t>None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        "child":"</a:t>
            </a:r>
            <a:r>
              <a:rPr lang="en-US" sz="800">
                <a:solidFill>
                  <a:srgbClr val="FF0000"/>
                </a:solidFill>
              </a:rPr>
              <a:t>None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    }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starter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"x=</a:t>
            </a:r>
            <a:r>
              <a:rPr lang="en-US" sz="800">
                <a:solidFill>
                  <a:srgbClr val="FF0000"/>
                </a:solidFill>
              </a:rPr>
              <a:t>0.0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    "y=</a:t>
            </a:r>
            <a:r>
              <a:rPr lang="en-US" sz="800">
                <a:solidFill>
                  <a:srgbClr val="FF0000"/>
                </a:solidFill>
              </a:rPr>
              <a:t>0.0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heading</a:t>
            </a:r>
            <a:r>
              <a:rPr lang="en-US" sz="800"/>
              <a:t>":</a:t>
            </a:r>
            <a:r>
              <a:rPr lang="en-US" sz="800">
                <a:solidFill>
                  <a:srgbClr val="FF0000"/>
                </a:solidFill>
              </a:rPr>
              <a:t>0.0,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lanes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{</a:t>
            </a:r>
            <a:endParaRPr lang="en-US" sz="800"/>
          </a:p>
          <a:p>
            <a:pPr algn="l"/>
            <a:r>
              <a:rPr lang="en-US" sz="800"/>
              <a:t>                    "A":["type=</a:t>
            </a:r>
            <a:r>
              <a:rPr lang="en-US" sz="800">
                <a:solidFill>
                  <a:srgbClr val="FF0000"/>
                </a:solidFill>
              </a:rPr>
              <a:t>line</a:t>
            </a:r>
            <a:r>
              <a:rPr lang="en-US" sz="800"/>
              <a:t>,dist=</a:t>
            </a:r>
            <a:r>
              <a:rPr lang="en-US" sz="800">
                <a:solidFill>
                  <a:srgbClr val="FF0000"/>
                </a:solidFill>
              </a:rPr>
              <a:t>5000</a:t>
            </a:r>
            <a:r>
              <a:rPr lang="en-US" sz="800"/>
              <a:t>,left=</a:t>
            </a:r>
            <a:r>
              <a:rPr lang="en-US" sz="800">
                <a:solidFill>
                  <a:srgbClr val="FF0000"/>
                </a:solidFill>
              </a:rPr>
              <a:t>True</a:t>
            </a:r>
            <a:r>
              <a:rPr lang="en-US" sz="800"/>
              <a:t>,num=</a:t>
            </a:r>
            <a:r>
              <a:rPr lang="en-US" sz="800">
                <a:solidFill>
                  <a:srgbClr val="FF0000"/>
                </a:solidFill>
              </a:rPr>
              <a:t>3</a:t>
            </a:r>
            <a:r>
              <a:rPr lang="en-US" sz="800"/>
              <a:t>,width=</a:t>
            </a:r>
            <a:r>
              <a:rPr lang="en-US" sz="800">
                <a:solidFill>
                  <a:srgbClr val="FF0000"/>
                </a:solidFill>
              </a:rPr>
              <a:t>3.75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            "type=</a:t>
            </a:r>
            <a:r>
              <a:rPr lang="en-US" sz="800">
                <a:solidFill>
                  <a:srgbClr val="FF0000"/>
                </a:solidFill>
              </a:rPr>
              <a:t>line</a:t>
            </a:r>
            <a:r>
              <a:rPr lang="en-US" sz="800"/>
              <a:t>,dist=</a:t>
            </a:r>
            <a:r>
              <a:rPr lang="en-US" sz="800">
                <a:solidFill>
                  <a:srgbClr val="FF0000"/>
                </a:solidFill>
              </a:rPr>
              <a:t>5000</a:t>
            </a:r>
            <a:r>
              <a:rPr lang="en-US" sz="800"/>
              <a:t>,right=</a:t>
            </a:r>
            <a:r>
              <a:rPr lang="en-US" sz="800">
                <a:solidFill>
                  <a:srgbClr val="FF0000"/>
                </a:solidFill>
              </a:rPr>
              <a:t>True</a:t>
            </a:r>
            <a:r>
              <a:rPr lang="en-US" sz="800"/>
              <a:t>,num=</a:t>
            </a:r>
            <a:r>
              <a:rPr lang="en-US" sz="800">
                <a:solidFill>
                  <a:srgbClr val="FF0000"/>
                </a:solidFill>
              </a:rPr>
              <a:t>3,</a:t>
            </a:r>
            <a:r>
              <a:rPr lang="en-US" sz="800"/>
              <a:t>width=</a:t>
            </a:r>
            <a:r>
              <a:rPr lang="en-US" sz="800">
                <a:solidFill>
                  <a:srgbClr val="FF0000"/>
                </a:solidFill>
              </a:rPr>
              <a:t>3.75</a:t>
            </a:r>
            <a:r>
              <a:rPr lang="en-US" sz="800"/>
              <a:t>"]</a:t>
            </a:r>
            <a:endParaRPr lang="en-US" sz="800"/>
          </a:p>
          <a:p>
            <a:pPr algn="l"/>
            <a:r>
              <a:rPr lang="en-US" sz="800"/>
              <a:t>                }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speed</a:t>
            </a:r>
            <a:r>
              <a:rPr lang="en-US" sz="800"/>
              <a:t>"</a:t>
            </a:r>
            <a:r>
              <a:rPr lang="en-US" sz="800">
                <a:solidFill>
                  <a:srgbClr val="FF0000"/>
                </a:solidFill>
              </a:rPr>
              <a:t>:100</a:t>
            </a:r>
            <a:r>
              <a:rPr lang="en-US" sz="800"/>
              <a:t>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builders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"line:dist=</a:t>
            </a:r>
            <a:r>
              <a:rPr lang="en-US" sz="800">
                <a:solidFill>
                  <a:srgbClr val="FF0000"/>
                </a:solidFill>
              </a:rPr>
              <a:t>5000.0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elevations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"dist=</a:t>
            </a:r>
            <a:r>
              <a:rPr lang="en-US" sz="800">
                <a:solidFill>
                  <a:srgbClr val="FF0000"/>
                </a:solidFill>
              </a:rPr>
              <a:t>5000.0</a:t>
            </a:r>
            <a:r>
              <a:rPr lang="en-US" sz="800"/>
              <a:t>,slope=</a:t>
            </a:r>
            <a:r>
              <a:rPr lang="en-US" sz="800">
                <a:solidFill>
                  <a:srgbClr val="FF0000"/>
                </a:solidFill>
              </a:rPr>
              <a:t>-0.05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]</a:t>
            </a:r>
            <a:endParaRPr lang="en-US" sz="800"/>
          </a:p>
          <a:p>
            <a:pPr algn="l"/>
            <a:r>
              <a:rPr lang="en-US" sz="800"/>
              <a:t>        }</a:t>
            </a:r>
            <a:endParaRPr lang="en-US" sz="800"/>
          </a:p>
          <a:p>
            <a:pPr algn="l"/>
            <a:r>
              <a:rPr lang="en-US" sz="800"/>
              <a:t>    ]</a:t>
            </a:r>
            <a:endParaRPr lang="en-US" sz="800"/>
          </a:p>
          <a:p>
            <a:pPr algn="l"/>
            <a:r>
              <a:rPr lang="en-US" sz="800"/>
              <a:t>}</a:t>
            </a:r>
            <a:endParaRPr lang="en-US" sz="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Overview</a:t>
            </a:r>
            <a:endParaRPr lang="en-US"/>
          </a:p>
        </p:txBody>
      </p:sp>
      <p:graphicFrame>
        <p:nvGraphicFramePr>
          <p:cNvPr id="74" name="Google Shape;74;p16"/>
          <p:cNvGraphicFramePr/>
          <p:nvPr/>
        </p:nvGraphicFramePr>
        <p:xfrm>
          <a:off x="409575" y="983615"/>
          <a:ext cx="4629785" cy="3378200"/>
        </p:xfrm>
        <a:graphic>
          <a:graphicData uri="http://schemas.openxmlformats.org/drawingml/2006/table">
            <a:tbl>
              <a:tblPr>
                <a:noFill/>
                <a:tableStyleId>{57B4128C-D0A3-4DF6-8F39-B6D975EC6985}</a:tableStyleId>
              </a:tblPr>
              <a:tblGrid>
                <a:gridCol w="1125220"/>
                <a:gridCol w="3504565"/>
              </a:tblGrid>
              <a:tr h="39624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b="1"/>
                        <a:t>Map Items</a:t>
                      </a:r>
                      <a:endParaRPr lang="" altLang="en-US"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b="1"/>
                        <a:t>Instructions</a:t>
                      </a:r>
                      <a:endParaRPr lang="" altLang="en-US"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</a:tr>
              <a:tr h="7924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type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Connector</a:t>
                      </a:r>
                      <a:r>
                        <a:rPr lang="" altLang="en-US" sz="1000"/>
                        <a:t>- road-segment that build linkage between two or more main roads</a:t>
                      </a: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Non_connector</a:t>
                      </a:r>
                      <a:r>
                        <a:rPr lang="" altLang="en-US" sz="1000"/>
                        <a:t>- main road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  <a:tr h="3352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id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-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  <a:tr h="4876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direction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Bio</a:t>
                      </a:r>
                      <a:r>
                        <a:rPr lang="" altLang="en-US" sz="1000"/>
                        <a:t>- Dual carriageway</a:t>
                      </a: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Uni</a:t>
                      </a:r>
                      <a:r>
                        <a:rPr lang="" altLang="en-US" sz="1000"/>
                        <a:t>- Single carriageway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  <a:tr h="79248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links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Predecessor and Successor of Current Road Segment</a:t>
                      </a: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Parent</a:t>
                      </a:r>
                      <a:r>
                        <a:rPr lang="" altLang="en-US" sz="1000"/>
                        <a:t> - (Road, Junction, None)</a:t>
                      </a: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Child</a:t>
                      </a:r>
                      <a:r>
                        <a:rPr lang="" altLang="en-US" sz="1000"/>
                        <a:t> - </a:t>
                      </a:r>
                      <a:r>
                        <a:rPr lang="en-US" altLang="en-US" sz="1000">
                          <a:sym typeface="+mn-ea"/>
                        </a:rPr>
                        <a:t>(Road, Junction, None)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  <a:tr h="57404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starter &amp; heading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Start point of current road segment (global coordinate system)</a:t>
                      </a: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For roads with “None” parent only</a:t>
                      </a:r>
                      <a:endParaRPr lang="" altLang="en-US" sz="1000" b="1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3" name="Text Box 2"/>
          <p:cNvSpPr txBox="true"/>
          <p:nvPr/>
        </p:nvSpPr>
        <p:spPr>
          <a:xfrm>
            <a:off x="5154295" y="113665"/>
            <a:ext cx="3198495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800"/>
              <a:t>{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prefix</a:t>
            </a:r>
            <a:r>
              <a:rPr lang="en-US" sz="800"/>
              <a:t>":"lk",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description</a:t>
            </a:r>
            <a:r>
              <a:rPr lang="en-US" sz="800"/>
              <a:t>":"constant_r700",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junctions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"Merge",</a:t>
            </a:r>
            <a:endParaRPr lang="en-US" sz="800"/>
          </a:p>
          <a:p>
            <a:pPr algn="l"/>
            <a:r>
              <a:rPr lang="en-US" sz="800"/>
              <a:t>        "Split",</a:t>
            </a:r>
            <a:endParaRPr lang="en-US" sz="800"/>
          </a:p>
          <a:p>
            <a:pPr algn="l"/>
            <a:r>
              <a:rPr lang="en-US" sz="800"/>
              <a:t>        "Intersection"</a:t>
            </a:r>
            <a:endParaRPr lang="en-US" sz="800"/>
          </a:p>
          <a:p>
            <a:pPr algn="l"/>
            <a:r>
              <a:rPr lang="en-US" sz="800"/>
              <a:t>    ],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maps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{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type</a:t>
            </a:r>
            <a:r>
              <a:rPr lang="en-US" sz="800"/>
              <a:t>":"</a:t>
            </a:r>
            <a:r>
              <a:rPr lang="en-US" sz="800">
                <a:solidFill>
                  <a:srgbClr val="FF0000"/>
                </a:solidFill>
              </a:rPr>
              <a:t>non_connector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id</a:t>
            </a:r>
            <a:r>
              <a:rPr lang="en-US" sz="800"/>
              <a:t>":</a:t>
            </a:r>
            <a:r>
              <a:rPr lang="en-US" sz="800">
                <a:solidFill>
                  <a:srgbClr val="FF0000"/>
                </a:solidFill>
              </a:rPr>
              <a:t>0,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direction</a:t>
            </a:r>
            <a:r>
              <a:rPr lang="en-US" sz="800"/>
              <a:t>":"</a:t>
            </a:r>
            <a:r>
              <a:rPr lang="en-US" sz="800">
                <a:solidFill>
                  <a:srgbClr val="FF0000"/>
                </a:solidFill>
              </a:rPr>
              <a:t>Uni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links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{</a:t>
            </a:r>
            <a:endParaRPr lang="en-US" sz="800"/>
          </a:p>
          <a:p>
            <a:pPr algn="l"/>
            <a:r>
              <a:rPr lang="en-US" sz="800"/>
              <a:t>                    "parent":"</a:t>
            </a:r>
            <a:r>
              <a:rPr lang="en-US" sz="800">
                <a:solidFill>
                  <a:srgbClr val="FF0000"/>
                </a:solidFill>
              </a:rPr>
              <a:t>None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        "child":"</a:t>
            </a:r>
            <a:r>
              <a:rPr lang="en-US" sz="800">
                <a:solidFill>
                  <a:srgbClr val="FF0000"/>
                </a:solidFill>
              </a:rPr>
              <a:t>None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    }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starter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"x=</a:t>
            </a:r>
            <a:r>
              <a:rPr lang="en-US" sz="800">
                <a:solidFill>
                  <a:srgbClr val="FF0000"/>
                </a:solidFill>
              </a:rPr>
              <a:t>0.0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    "y=</a:t>
            </a:r>
            <a:r>
              <a:rPr lang="en-US" sz="800">
                <a:solidFill>
                  <a:srgbClr val="FF0000"/>
                </a:solidFill>
              </a:rPr>
              <a:t>0.0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heading</a:t>
            </a:r>
            <a:r>
              <a:rPr lang="en-US" sz="800"/>
              <a:t>":</a:t>
            </a:r>
            <a:r>
              <a:rPr lang="en-US" sz="800">
                <a:solidFill>
                  <a:srgbClr val="FF0000"/>
                </a:solidFill>
              </a:rPr>
              <a:t>0.0,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lanes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{</a:t>
            </a:r>
            <a:endParaRPr lang="en-US" sz="800"/>
          </a:p>
          <a:p>
            <a:pPr algn="l"/>
            <a:r>
              <a:rPr lang="en-US" sz="800"/>
              <a:t>                    "A":["type=</a:t>
            </a:r>
            <a:r>
              <a:rPr lang="en-US" sz="800">
                <a:solidFill>
                  <a:srgbClr val="FF0000"/>
                </a:solidFill>
              </a:rPr>
              <a:t>line</a:t>
            </a:r>
            <a:r>
              <a:rPr lang="en-US" sz="800"/>
              <a:t>,dist=</a:t>
            </a:r>
            <a:r>
              <a:rPr lang="en-US" sz="800">
                <a:solidFill>
                  <a:srgbClr val="FF0000"/>
                </a:solidFill>
              </a:rPr>
              <a:t>5000</a:t>
            </a:r>
            <a:r>
              <a:rPr lang="en-US" sz="800"/>
              <a:t>,left=</a:t>
            </a:r>
            <a:r>
              <a:rPr lang="en-US" sz="800">
                <a:solidFill>
                  <a:srgbClr val="FF0000"/>
                </a:solidFill>
              </a:rPr>
              <a:t>True</a:t>
            </a:r>
            <a:r>
              <a:rPr lang="en-US" sz="800"/>
              <a:t>,num=</a:t>
            </a:r>
            <a:r>
              <a:rPr lang="en-US" sz="800">
                <a:solidFill>
                  <a:srgbClr val="FF0000"/>
                </a:solidFill>
              </a:rPr>
              <a:t>3</a:t>
            </a:r>
            <a:r>
              <a:rPr lang="en-US" sz="800"/>
              <a:t>,width=</a:t>
            </a:r>
            <a:r>
              <a:rPr lang="en-US" sz="800">
                <a:solidFill>
                  <a:srgbClr val="FF0000"/>
                </a:solidFill>
              </a:rPr>
              <a:t>3.75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            "type=</a:t>
            </a:r>
            <a:r>
              <a:rPr lang="en-US" sz="800">
                <a:solidFill>
                  <a:srgbClr val="FF0000"/>
                </a:solidFill>
              </a:rPr>
              <a:t>line</a:t>
            </a:r>
            <a:r>
              <a:rPr lang="en-US" sz="800"/>
              <a:t>,dist=</a:t>
            </a:r>
            <a:r>
              <a:rPr lang="en-US" sz="800">
                <a:solidFill>
                  <a:srgbClr val="FF0000"/>
                </a:solidFill>
              </a:rPr>
              <a:t>5000</a:t>
            </a:r>
            <a:r>
              <a:rPr lang="en-US" sz="800"/>
              <a:t>,right=</a:t>
            </a:r>
            <a:r>
              <a:rPr lang="en-US" sz="800">
                <a:solidFill>
                  <a:srgbClr val="FF0000"/>
                </a:solidFill>
              </a:rPr>
              <a:t>True</a:t>
            </a:r>
            <a:r>
              <a:rPr lang="en-US" sz="800"/>
              <a:t>,num=</a:t>
            </a:r>
            <a:r>
              <a:rPr lang="en-US" sz="800">
                <a:solidFill>
                  <a:srgbClr val="FF0000"/>
                </a:solidFill>
              </a:rPr>
              <a:t>3,</a:t>
            </a:r>
            <a:r>
              <a:rPr lang="en-US" sz="800"/>
              <a:t>width=</a:t>
            </a:r>
            <a:r>
              <a:rPr lang="en-US" sz="800">
                <a:solidFill>
                  <a:srgbClr val="FF0000"/>
                </a:solidFill>
              </a:rPr>
              <a:t>3.75</a:t>
            </a:r>
            <a:r>
              <a:rPr lang="en-US" sz="800"/>
              <a:t>"]</a:t>
            </a:r>
            <a:endParaRPr lang="en-US" sz="800"/>
          </a:p>
          <a:p>
            <a:pPr algn="l"/>
            <a:r>
              <a:rPr lang="en-US" sz="800"/>
              <a:t>                }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speed</a:t>
            </a:r>
            <a:r>
              <a:rPr lang="en-US" sz="800"/>
              <a:t>"</a:t>
            </a:r>
            <a:r>
              <a:rPr lang="en-US" sz="800">
                <a:solidFill>
                  <a:srgbClr val="FF0000"/>
                </a:solidFill>
              </a:rPr>
              <a:t>:100</a:t>
            </a:r>
            <a:r>
              <a:rPr lang="en-US" sz="800"/>
              <a:t>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builders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"line:dist=</a:t>
            </a:r>
            <a:r>
              <a:rPr lang="en-US" sz="800">
                <a:solidFill>
                  <a:srgbClr val="FF0000"/>
                </a:solidFill>
              </a:rPr>
              <a:t>5000.0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elevations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"dist=</a:t>
            </a:r>
            <a:r>
              <a:rPr lang="en-US" sz="800">
                <a:solidFill>
                  <a:srgbClr val="FF0000"/>
                </a:solidFill>
              </a:rPr>
              <a:t>5000.0</a:t>
            </a:r>
            <a:r>
              <a:rPr lang="en-US" sz="800"/>
              <a:t>,slope=</a:t>
            </a:r>
            <a:r>
              <a:rPr lang="en-US" sz="800">
                <a:solidFill>
                  <a:srgbClr val="FF0000"/>
                </a:solidFill>
              </a:rPr>
              <a:t>-0.05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]</a:t>
            </a:r>
            <a:endParaRPr lang="en-US" sz="800"/>
          </a:p>
          <a:p>
            <a:pPr algn="l"/>
            <a:r>
              <a:rPr lang="en-US" sz="800"/>
              <a:t>        }</a:t>
            </a:r>
            <a:endParaRPr lang="en-US" sz="800"/>
          </a:p>
          <a:p>
            <a:pPr algn="l"/>
            <a:r>
              <a:rPr lang="en-US" sz="800"/>
              <a:t>    ]</a:t>
            </a:r>
            <a:endParaRPr lang="en-US" sz="800"/>
          </a:p>
          <a:p>
            <a:pPr algn="l"/>
            <a:r>
              <a:rPr lang="en-US" sz="800"/>
              <a:t>}</a:t>
            </a:r>
            <a:endParaRPr lang="en-US" sz="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Overview</a:t>
            </a:r>
            <a:endParaRPr lang="en-US"/>
          </a:p>
        </p:txBody>
      </p:sp>
      <p:graphicFrame>
        <p:nvGraphicFramePr>
          <p:cNvPr id="74" name="Google Shape;74;p16"/>
          <p:cNvGraphicFramePr/>
          <p:nvPr/>
        </p:nvGraphicFramePr>
        <p:xfrm>
          <a:off x="409575" y="983615"/>
          <a:ext cx="4629785" cy="3378200"/>
        </p:xfrm>
        <a:graphic>
          <a:graphicData uri="http://schemas.openxmlformats.org/drawingml/2006/table">
            <a:tbl>
              <a:tblPr>
                <a:noFill/>
                <a:tableStyleId>{57B4128C-D0A3-4DF6-8F39-B6D975EC6985}</a:tableStyleId>
              </a:tblPr>
              <a:tblGrid>
                <a:gridCol w="1125220"/>
                <a:gridCol w="3504565"/>
              </a:tblGrid>
              <a:tr h="39624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b="1"/>
                        <a:t>Map Items</a:t>
                      </a:r>
                      <a:endParaRPr lang="en-US" altLang="en-US"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en-US" b="1"/>
                        <a:t>Instructions</a:t>
                      </a:r>
                      <a:endParaRPr lang="en-US" altLang="en-US"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</a:tr>
              <a:tr h="7924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lanes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Series of Lane Sections:</a:t>
                      </a: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type- Lane section with no change of lane nums or lane width</a:t>
                      </a:r>
                      <a:endParaRPr lang="" altLang="en-US" sz="1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dist - Length of current lane section</a:t>
                      </a:r>
                      <a:endParaRPr lang="" altLang="en-US" sz="1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left, right-  Postion relative to road center line</a:t>
                      </a:r>
                      <a:endParaRPr lang="" altLang="en-US" sz="1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num- /</a:t>
                      </a:r>
                      <a:endParaRPr lang="" altLang="en-US" sz="1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width- /</a:t>
                      </a:r>
                      <a:endParaRPr lang="" altLang="en-US" sz="1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" altLang="en-US" sz="1000" b="1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type- (value: “line”, “poly”)</a:t>
                      </a:r>
                      <a:endParaRPr lang="" altLang="en-US" sz="1000" b="1"/>
                    </a:p>
                  </a:txBody>
                  <a:tcPr marL="91425" marR="91425" marT="91425" marB="91425"/>
                </a:tc>
              </a:tr>
              <a:tr h="3352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speed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Maximum Speed Allowance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  <a:tr h="48768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builders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Geometries Definition of Current Road</a:t>
                      </a: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Keys: “line”, “spiral”, “arc”</a:t>
                      </a:r>
                      <a:endParaRPr lang="" altLang="en-US" sz="1000" b="1"/>
                    </a:p>
                  </a:txBody>
                  <a:tcPr marL="91425" marR="91425" marT="91425" marB="91425"/>
                </a:tc>
              </a:tr>
              <a:tr h="792480"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/>
                        <a:t>elevations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  <a:tc>
                  <a:txBody>
                    <a:bodyPr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>
                          <a:sym typeface="+mn-ea"/>
                        </a:rPr>
                        <a:t>Elevations</a:t>
                      </a:r>
                      <a:r>
                        <a:rPr lang="en-US" altLang="en-US" sz="1000">
                          <a:sym typeface="+mn-ea"/>
                        </a:rPr>
                        <a:t> Definition of Current Road</a:t>
                      </a:r>
                      <a:endParaRPr lang="en-US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dist</a:t>
                      </a:r>
                      <a:r>
                        <a:rPr lang="" altLang="en-US" sz="1000"/>
                        <a:t>- Distance</a:t>
                      </a:r>
                      <a:endParaRPr lang="" altLang="en-US" sz="100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" altLang="en-US" sz="1000" b="1"/>
                        <a:t>slope</a:t>
                      </a:r>
                      <a:r>
                        <a:rPr lang="" altLang="en-US" sz="1000"/>
                        <a:t>- Tangent</a:t>
                      </a:r>
                      <a:endParaRPr lang="" altLang="en-US" sz="100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  <p:sp>
        <p:nvSpPr>
          <p:cNvPr id="3" name="Text Box 2"/>
          <p:cNvSpPr txBox="true"/>
          <p:nvPr/>
        </p:nvSpPr>
        <p:spPr>
          <a:xfrm>
            <a:off x="5154295" y="113665"/>
            <a:ext cx="3198495" cy="50158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800"/>
              <a:t>{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prefix</a:t>
            </a:r>
            <a:r>
              <a:rPr lang="en-US" sz="800"/>
              <a:t>":"lk",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description</a:t>
            </a:r>
            <a:r>
              <a:rPr lang="en-US" sz="800"/>
              <a:t>":"constant_r700",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junctions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"Merge",</a:t>
            </a:r>
            <a:endParaRPr lang="en-US" sz="800"/>
          </a:p>
          <a:p>
            <a:pPr algn="l"/>
            <a:r>
              <a:rPr lang="en-US" sz="800"/>
              <a:t>        "Split",</a:t>
            </a:r>
            <a:endParaRPr lang="en-US" sz="800"/>
          </a:p>
          <a:p>
            <a:pPr algn="l"/>
            <a:r>
              <a:rPr lang="en-US" sz="800"/>
              <a:t>        "Intersection"</a:t>
            </a:r>
            <a:endParaRPr lang="en-US" sz="800"/>
          </a:p>
          <a:p>
            <a:pPr algn="l"/>
            <a:r>
              <a:rPr lang="en-US" sz="800"/>
              <a:t>    ],</a:t>
            </a:r>
            <a:endParaRPr lang="en-US" sz="800"/>
          </a:p>
          <a:p>
            <a:pPr algn="l"/>
            <a:r>
              <a:rPr lang="en-US" sz="800"/>
              <a:t>    "</a:t>
            </a:r>
            <a:r>
              <a:rPr lang="en-US" sz="8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maps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{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type</a:t>
            </a:r>
            <a:r>
              <a:rPr lang="en-US" sz="800"/>
              <a:t>":"</a:t>
            </a:r>
            <a:r>
              <a:rPr lang="en-US" sz="800">
                <a:solidFill>
                  <a:srgbClr val="FF0000"/>
                </a:solidFill>
              </a:rPr>
              <a:t>non_connector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id</a:t>
            </a:r>
            <a:r>
              <a:rPr lang="en-US" sz="800"/>
              <a:t>":</a:t>
            </a:r>
            <a:r>
              <a:rPr lang="en-US" sz="800">
                <a:solidFill>
                  <a:srgbClr val="FF0000"/>
                </a:solidFill>
              </a:rPr>
              <a:t>0,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direction</a:t>
            </a:r>
            <a:r>
              <a:rPr lang="en-US" sz="800"/>
              <a:t>":"</a:t>
            </a:r>
            <a:r>
              <a:rPr lang="en-US" sz="800">
                <a:solidFill>
                  <a:srgbClr val="FF0000"/>
                </a:solidFill>
              </a:rPr>
              <a:t>Uni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links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{</a:t>
            </a:r>
            <a:endParaRPr lang="en-US" sz="800"/>
          </a:p>
          <a:p>
            <a:pPr algn="l"/>
            <a:r>
              <a:rPr lang="en-US" sz="800"/>
              <a:t>                    "parent":"</a:t>
            </a:r>
            <a:r>
              <a:rPr lang="en-US" sz="800">
                <a:solidFill>
                  <a:srgbClr val="FF0000"/>
                </a:solidFill>
              </a:rPr>
              <a:t>None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        "child":"</a:t>
            </a:r>
            <a:r>
              <a:rPr lang="en-US" sz="800">
                <a:solidFill>
                  <a:srgbClr val="FF0000"/>
                </a:solidFill>
              </a:rPr>
              <a:t>None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    }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starter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"x=</a:t>
            </a:r>
            <a:r>
              <a:rPr lang="en-US" sz="800">
                <a:solidFill>
                  <a:srgbClr val="FF0000"/>
                </a:solidFill>
              </a:rPr>
              <a:t>0.0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    "y=</a:t>
            </a:r>
            <a:r>
              <a:rPr lang="en-US" sz="800">
                <a:solidFill>
                  <a:srgbClr val="FF0000"/>
                </a:solidFill>
              </a:rPr>
              <a:t>0.0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heading</a:t>
            </a:r>
            <a:r>
              <a:rPr lang="en-US" sz="800"/>
              <a:t>":</a:t>
            </a:r>
            <a:r>
              <a:rPr lang="en-US" sz="800">
                <a:solidFill>
                  <a:srgbClr val="FF0000"/>
                </a:solidFill>
              </a:rPr>
              <a:t>0.0,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lanes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{</a:t>
            </a:r>
            <a:endParaRPr lang="en-US" sz="800"/>
          </a:p>
          <a:p>
            <a:pPr algn="l"/>
            <a:r>
              <a:rPr lang="en-US" sz="800"/>
              <a:t>                    "A":["type=</a:t>
            </a:r>
            <a:r>
              <a:rPr lang="en-US" sz="800">
                <a:solidFill>
                  <a:srgbClr val="FF0000"/>
                </a:solidFill>
              </a:rPr>
              <a:t>line</a:t>
            </a:r>
            <a:r>
              <a:rPr lang="en-US" sz="800"/>
              <a:t>,dist=</a:t>
            </a:r>
            <a:r>
              <a:rPr lang="en-US" sz="800">
                <a:solidFill>
                  <a:srgbClr val="FF0000"/>
                </a:solidFill>
              </a:rPr>
              <a:t>5000</a:t>
            </a:r>
            <a:r>
              <a:rPr lang="en-US" sz="800"/>
              <a:t>,left=</a:t>
            </a:r>
            <a:r>
              <a:rPr lang="en-US" sz="800">
                <a:solidFill>
                  <a:srgbClr val="FF0000"/>
                </a:solidFill>
              </a:rPr>
              <a:t>True</a:t>
            </a:r>
            <a:r>
              <a:rPr lang="en-US" sz="800"/>
              <a:t>,num=</a:t>
            </a:r>
            <a:r>
              <a:rPr lang="en-US" sz="800">
                <a:solidFill>
                  <a:srgbClr val="FF0000"/>
                </a:solidFill>
              </a:rPr>
              <a:t>3</a:t>
            </a:r>
            <a:r>
              <a:rPr lang="en-US" sz="800"/>
              <a:t>,width=</a:t>
            </a:r>
            <a:r>
              <a:rPr lang="en-US" sz="800">
                <a:solidFill>
                  <a:srgbClr val="FF0000"/>
                </a:solidFill>
              </a:rPr>
              <a:t>3.75</a:t>
            </a:r>
            <a:r>
              <a:rPr lang="en-US" sz="800"/>
              <a:t>",</a:t>
            </a:r>
            <a:endParaRPr lang="en-US" sz="800"/>
          </a:p>
          <a:p>
            <a:pPr algn="l"/>
            <a:r>
              <a:rPr lang="en-US" sz="800"/>
              <a:t>                        "type=</a:t>
            </a:r>
            <a:r>
              <a:rPr lang="en-US" sz="800">
                <a:solidFill>
                  <a:srgbClr val="FF0000"/>
                </a:solidFill>
              </a:rPr>
              <a:t>line</a:t>
            </a:r>
            <a:r>
              <a:rPr lang="en-US" sz="800"/>
              <a:t>,dist=</a:t>
            </a:r>
            <a:r>
              <a:rPr lang="en-US" sz="800">
                <a:solidFill>
                  <a:srgbClr val="FF0000"/>
                </a:solidFill>
              </a:rPr>
              <a:t>5000</a:t>
            </a:r>
            <a:r>
              <a:rPr lang="en-US" sz="800"/>
              <a:t>,right=</a:t>
            </a:r>
            <a:r>
              <a:rPr lang="en-US" sz="800">
                <a:solidFill>
                  <a:srgbClr val="FF0000"/>
                </a:solidFill>
              </a:rPr>
              <a:t>True</a:t>
            </a:r>
            <a:r>
              <a:rPr lang="en-US" sz="800"/>
              <a:t>,num=</a:t>
            </a:r>
            <a:r>
              <a:rPr lang="en-US" sz="800">
                <a:solidFill>
                  <a:srgbClr val="FF0000"/>
                </a:solidFill>
              </a:rPr>
              <a:t>3,</a:t>
            </a:r>
            <a:r>
              <a:rPr lang="en-US" sz="800"/>
              <a:t>width=</a:t>
            </a:r>
            <a:r>
              <a:rPr lang="en-US" sz="800">
                <a:solidFill>
                  <a:srgbClr val="FF0000"/>
                </a:solidFill>
              </a:rPr>
              <a:t>3.75</a:t>
            </a:r>
            <a:r>
              <a:rPr lang="en-US" sz="800"/>
              <a:t>"]</a:t>
            </a:r>
            <a:endParaRPr lang="en-US" sz="800"/>
          </a:p>
          <a:p>
            <a:pPr algn="l"/>
            <a:r>
              <a:rPr lang="en-US" sz="800"/>
              <a:t>                }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speed</a:t>
            </a:r>
            <a:r>
              <a:rPr lang="en-US" sz="800"/>
              <a:t>"</a:t>
            </a:r>
            <a:r>
              <a:rPr lang="en-US" sz="800">
                <a:solidFill>
                  <a:srgbClr val="FF0000"/>
                </a:solidFill>
              </a:rPr>
              <a:t>:100</a:t>
            </a:r>
            <a:r>
              <a:rPr lang="en-US" sz="800"/>
              <a:t>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builders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"line:dist=</a:t>
            </a:r>
            <a:r>
              <a:rPr lang="en-US" sz="800">
                <a:solidFill>
                  <a:srgbClr val="FF0000"/>
                </a:solidFill>
              </a:rPr>
              <a:t>5000.0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],</a:t>
            </a:r>
            <a:endParaRPr lang="en-US" sz="800"/>
          </a:p>
          <a:p>
            <a:pPr algn="l"/>
            <a:r>
              <a:rPr lang="en-US" sz="800"/>
              <a:t>            "</a:t>
            </a:r>
            <a:r>
              <a:rPr lang="en-US" sz="800">
                <a:solidFill>
                  <a:schemeClr val="accent6">
                    <a:lumMod val="50000"/>
                  </a:schemeClr>
                </a:solidFill>
              </a:rPr>
              <a:t>elevations</a:t>
            </a:r>
            <a:r>
              <a:rPr lang="en-US" sz="800"/>
              <a:t>":[</a:t>
            </a:r>
            <a:endParaRPr lang="en-US" sz="800"/>
          </a:p>
          <a:p>
            <a:pPr algn="l"/>
            <a:r>
              <a:rPr lang="en-US" sz="800"/>
              <a:t>                "dist=</a:t>
            </a:r>
            <a:r>
              <a:rPr lang="en-US" sz="800">
                <a:solidFill>
                  <a:srgbClr val="FF0000"/>
                </a:solidFill>
              </a:rPr>
              <a:t>5000.0</a:t>
            </a:r>
            <a:r>
              <a:rPr lang="en-US" sz="800"/>
              <a:t>,slope=</a:t>
            </a:r>
            <a:r>
              <a:rPr lang="en-US" sz="800">
                <a:solidFill>
                  <a:srgbClr val="FF0000"/>
                </a:solidFill>
              </a:rPr>
              <a:t>-0.05</a:t>
            </a:r>
            <a:r>
              <a:rPr lang="en-US" sz="800"/>
              <a:t>"</a:t>
            </a:r>
            <a:endParaRPr lang="en-US" sz="800"/>
          </a:p>
          <a:p>
            <a:pPr algn="l"/>
            <a:r>
              <a:rPr lang="en-US" sz="800"/>
              <a:t>            ]</a:t>
            </a:r>
            <a:endParaRPr lang="en-US" sz="800"/>
          </a:p>
          <a:p>
            <a:pPr algn="l"/>
            <a:r>
              <a:rPr lang="en-US" sz="800"/>
              <a:t>        }</a:t>
            </a:r>
            <a:endParaRPr lang="en-US" sz="800"/>
          </a:p>
          <a:p>
            <a:pPr algn="l"/>
            <a:r>
              <a:rPr lang="en-US" sz="800"/>
              <a:t>    ]</a:t>
            </a:r>
            <a:endParaRPr lang="en-US" sz="800"/>
          </a:p>
          <a:p>
            <a:pPr algn="l"/>
            <a:r>
              <a:rPr lang="en-US" sz="800"/>
              <a:t>}</a:t>
            </a:r>
            <a:endParaRPr lang="en-US" sz="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" altLang="en-US"/>
              <a:t>Render</a:t>
            </a:r>
            <a:endParaRPr lang="" altLang="en-US"/>
          </a:p>
        </p:txBody>
      </p:sp>
      <p:pic>
        <p:nvPicPr>
          <p:cNvPr id="1" name="Picture 0" descr="Screenshot_2021-08-31_15-00-31"/>
          <p:cNvPicPr>
            <a:picLocks noChangeAspect="true"/>
          </p:cNvPicPr>
          <p:nvPr/>
        </p:nvPicPr>
        <p:blipFill>
          <a:blip r:embed="rId1">
            <a:lum bright="42000" contrast="54000"/>
          </a:blip>
          <a:stretch>
            <a:fillRect/>
          </a:stretch>
        </p:blipFill>
        <p:spPr>
          <a:xfrm>
            <a:off x="401320" y="1102995"/>
            <a:ext cx="7819390" cy="645795"/>
          </a:xfrm>
          <a:prstGeom prst="rect">
            <a:avLst/>
          </a:prstGeom>
          <a:effectLst>
            <a:reflection endPos="0" dist="50800" dir="5400000" sy="-100000" algn="bl" rotWithShape="0"/>
          </a:effectLst>
        </p:spPr>
      </p:pic>
      <p:pic>
        <p:nvPicPr>
          <p:cNvPr id="2" name="Picture 1" descr="Screenshot_2021-08-31_15-03-20"/>
          <p:cNvPicPr>
            <a:picLocks noChangeAspect="true"/>
          </p:cNvPicPr>
          <p:nvPr/>
        </p:nvPicPr>
        <p:blipFill>
          <a:blip r:embed="rId2">
            <a:lum bright="54000" contrast="72000"/>
          </a:blip>
          <a:stretch>
            <a:fillRect/>
          </a:stretch>
        </p:blipFill>
        <p:spPr>
          <a:xfrm>
            <a:off x="401320" y="2005330"/>
            <a:ext cx="4887595" cy="2762885"/>
          </a:xfrm>
          <a:prstGeom prst="rect">
            <a:avLst/>
          </a:prstGeom>
        </p:spPr>
      </p:pic>
      <p:pic>
        <p:nvPicPr>
          <p:cNvPr id="4" name="Picture 3" descr="Screenshot_2021-08-31_15-05-10"/>
          <p:cNvPicPr>
            <a:picLocks noChangeAspect="true"/>
          </p:cNvPicPr>
          <p:nvPr/>
        </p:nvPicPr>
        <p:blipFill>
          <a:blip r:embed="rId3">
            <a:lum bright="48000" contrast="66000"/>
          </a:blip>
          <a:stretch>
            <a:fillRect/>
          </a:stretch>
        </p:blipFill>
        <p:spPr>
          <a:xfrm>
            <a:off x="5342255" y="2200275"/>
            <a:ext cx="3670935" cy="23063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" altLang="en-US"/>
              <a:t>Complicated Road Network</a:t>
            </a:r>
            <a:endParaRPr lang="" altLang="en-US"/>
          </a:p>
        </p:txBody>
      </p:sp>
      <p:pic>
        <p:nvPicPr>
          <p:cNvPr id="1" name="Picture 0" descr="Screenshot_2021-08-31_15-50-35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2188210" y="1232535"/>
            <a:ext cx="4573905" cy="34099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true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Outline</a:t>
            </a:r>
            <a:endParaRPr lang="en-GB"/>
          </a:p>
        </p:txBody>
      </p:sp>
      <p:sp>
        <p:nvSpPr>
          <p:cNvPr id="3" name="Google Shape;67;p15"/>
          <p:cNvSpPr txBox="true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false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Char char="●"/>
            </a:pPr>
            <a:r>
              <a:rPr lang="en-US" altLang="en-US" b="1">
                <a:solidFill>
                  <a:srgbClr val="666666"/>
                </a:solidFill>
              </a:rPr>
              <a:t>JsonFile of ODM map</a:t>
            </a:r>
            <a:endParaRPr>
              <a:solidFill>
                <a:srgbClr val="666666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altLang="en-US" b="1"/>
              <a:t>JsonFile of Scenario</a:t>
            </a:r>
            <a:endParaRPr lang="en-US" alt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true"/>
        </a:gradFill>
        <a:gradFill rotWithShape="true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false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true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true"/>
        </a:gradFill>
        <a:gradFill rotWithShape="true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false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true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true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3871</Words>
  <Application>WPS Presentation</Application>
  <PresentationFormat/>
  <Paragraphs>233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宋体</vt:lpstr>
      <vt:lpstr>Wingdings</vt:lpstr>
      <vt:lpstr>Arial</vt:lpstr>
      <vt:lpstr>Nimbus Roman No9 L</vt:lpstr>
      <vt:lpstr>微软雅黑</vt:lpstr>
      <vt:lpstr>Droid Sans Fallback</vt:lpstr>
      <vt:lpstr>宋体</vt:lpstr>
      <vt:lpstr>Arial Unicode MS</vt:lpstr>
      <vt:lpstr>OpenSymbol</vt:lpstr>
      <vt:lpstr>Simple Light</vt:lpstr>
      <vt:lpstr>openDRIVE Map Generation</vt:lpstr>
      <vt:lpstr>Outline</vt:lpstr>
      <vt:lpstr>OSM VS. ODM</vt:lpstr>
      <vt:lpstr>Overview</vt:lpstr>
      <vt:lpstr>Overview</vt:lpstr>
      <vt:lpstr>Overview</vt:lpstr>
      <vt:lpstr>Overview</vt:lpstr>
      <vt:lpstr>Outline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openDRIVE Map Generation</dc:title>
  <dc:creator/>
  <cp:lastModifiedBy>simulation</cp:lastModifiedBy>
  <cp:revision>4</cp:revision>
  <dcterms:created xsi:type="dcterms:W3CDTF">2021-08-31T08:04:35Z</dcterms:created>
  <dcterms:modified xsi:type="dcterms:W3CDTF">2021-08-31T08:04:35Z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1033-11.1.0.9719</vt:lpwstr>
  </property>
</Properties>
</file>